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9" r:id="rId4"/>
    <p:sldId id="286" r:id="rId5"/>
    <p:sldId id="302" r:id="rId6"/>
    <p:sldId id="301" r:id="rId7"/>
    <p:sldId id="300" r:id="rId8"/>
    <p:sldId id="284" r:id="rId9"/>
  </p:sldIdLst>
  <p:sldSz cx="9144000" cy="6858000" type="screen4x3"/>
  <p:notesSz cx="6889750" cy="96075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tedu.es/arasaac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palao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nc-sa/3.0/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tedu.es/arasaac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palao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3.0/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tedu.es/arasaac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palao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creativecommons.org/licenses/by-nc-sa/3.0/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tedu.es/arasaac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palao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creativecommons.org/licenses/by-nc-sa/3.0/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tedu.es/arasaac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palao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creativecommons.org/licenses/by-nc-sa/3.0/e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catedu.es/arasaac/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hyperlink" Target="http://www.palao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.jpeg"/><Relationship Id="rId10" Type="http://schemas.openxmlformats.org/officeDocument/2006/relationships/image" Target="../media/image23.png"/><Relationship Id="rId4" Type="http://schemas.openxmlformats.org/officeDocument/2006/relationships/hyperlink" Target="http://creativecommons.org/licenses/by-nc-sa/3.0/es/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007" y="6211669"/>
            <a:ext cx="5502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Colección cuentos en blanco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5D91EED-316D-47D3-A4EC-7B165561A02F}"/>
              </a:ext>
            </a:extLst>
          </p:cNvPr>
          <p:cNvSpPr txBox="1"/>
          <p:nvPr/>
        </p:nvSpPr>
        <p:spPr>
          <a:xfrm>
            <a:off x="2195735" y="5410354"/>
            <a:ext cx="517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delfontmed" pitchFamily="2" charset="0"/>
              </a:rPr>
              <a:t>Acciones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90" y="2306950"/>
            <a:ext cx="4361140" cy="30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arasaac.org/classes/img/thumbnail.php?i=c2l6ZT0zMDAmcnV0YT0uLi8uLi9yZXBvc2l0b3Jpby9vcmlnaW5hbGVzLzIzNjQucG5n">
            <a:extLst>
              <a:ext uri="{FF2B5EF4-FFF2-40B4-BE49-F238E27FC236}">
                <a16:creationId xmlns:a16="http://schemas.microsoft.com/office/drawing/2014/main" id="{9088C1E1-DCAD-4F3B-835B-140CD172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063412" y="726426"/>
            <a:ext cx="1285884" cy="1285884"/>
          </a:xfrm>
          <a:prstGeom prst="rect">
            <a:avLst/>
          </a:prstGeom>
          <a:noFill/>
        </p:spPr>
      </p:pic>
      <p:sp>
        <p:nvSpPr>
          <p:cNvPr id="13" name="10 CuadroTexto">
            <a:extLst>
              <a:ext uri="{FF2B5EF4-FFF2-40B4-BE49-F238E27FC236}">
                <a16:creationId xmlns:a16="http://schemas.microsoft.com/office/drawing/2014/main" id="{3D02A844-B3EC-4AC7-96EF-2D4CC3586F93}"/>
              </a:ext>
            </a:extLst>
          </p:cNvPr>
          <p:cNvSpPr txBox="1"/>
          <p:nvPr/>
        </p:nvSpPr>
        <p:spPr>
          <a:xfrm>
            <a:off x="5991973" y="1521117"/>
            <a:ext cx="2428892" cy="64633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s-ES" b="1" dirty="0">
                <a:solidFill>
                  <a:srgbClr val="75A4AF"/>
                </a:solidFill>
                <a:latin typeface="Bradley Hand ITC" pitchFamily="66" charset="0"/>
              </a:rPr>
              <a:t>Cuentos para estimular el lenguaje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4D17A3A-ABD2-4F5E-805C-074A3E9A6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78" y="813578"/>
            <a:ext cx="1017037" cy="101703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2684D3E-7AE5-486D-808A-E1868D668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3" y="308703"/>
            <a:ext cx="2121330" cy="2121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721735" y="557626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72964" y="5445224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Escolar2" pitchFamily="2" charset="0"/>
              </a:rPr>
              <a:t>Besar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285820" y="6627168"/>
            <a:ext cx="78581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Autor pictogramas: </a:t>
            </a:r>
            <a:r>
              <a:rPr lang="pt-B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2"/>
              </a:rPr>
              <a:t>SergioPalao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  </a:t>
            </a:r>
            <a:r>
              <a:rPr lang="pt-B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Procedencia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: 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3"/>
              </a:rPr>
              <a:t>ARASAAC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(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3"/>
              </a:rPr>
              <a:t>http://catedu.es/arasaac/)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 Licencia: 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4"/>
              </a:rPr>
              <a:t>CC (BY-NC-SA)</a:t>
            </a:r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52" y="764704"/>
            <a:ext cx="5436096" cy="352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Andro\Desktop\PICTOGRAMAS CUALITEA 5X5\A a Z\b\besar_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93" y="4437112"/>
            <a:ext cx="1185739" cy="11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59178" y="4353110"/>
            <a:ext cx="1800000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AE5B83-1DA9-4A90-86AA-C193D502C1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3183"/>
            <a:ext cx="500244" cy="500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1735" y="557626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85820" y="6627168"/>
            <a:ext cx="78581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Autor pictogramas: 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2"/>
              </a:rPr>
              <a:t>SergioPalao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  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Procedencia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 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3"/>
              </a:rPr>
              <a:t>ARASAAC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(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3"/>
              </a:rPr>
              <a:t>http://catedu.es/arasaac/)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 Licencia: 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4"/>
              </a:rPr>
              <a:t>CC (BY-NC-SA)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72964" y="5445224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Escolar2" pitchFamily="2" charset="0"/>
              </a:rPr>
              <a:t>Soplar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0725" y="764704"/>
            <a:ext cx="6203012" cy="3463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ndro\Desktop\PICTOGRAMAS CUALITEA 5X5\A a Z\s\soplar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8913" y="4345922"/>
            <a:ext cx="1060529" cy="10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759178" y="4353110"/>
            <a:ext cx="1800000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B858C6-593D-464D-9E17-FE987C887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3183"/>
            <a:ext cx="500244" cy="5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1735" y="557626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85820" y="6627168"/>
            <a:ext cx="78581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Autor pictogramas: 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2"/>
              </a:rPr>
              <a:t>SergioPalao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  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Procedencia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 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3"/>
              </a:rPr>
              <a:t>ARASAAC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(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3"/>
              </a:rPr>
              <a:t>http://catedu.es/arasaac/)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 Licencia: 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4"/>
              </a:rPr>
              <a:t>CC (BY-NC-SA)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59178" y="5445224"/>
            <a:ext cx="189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Escolar2" pitchFamily="2" charset="0"/>
              </a:rPr>
              <a:t>Aplaudir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8" t="34680" b="30639"/>
          <a:stretch/>
        </p:blipFill>
        <p:spPr bwMode="auto">
          <a:xfrm rot="5400000">
            <a:off x="4928515" y="1555155"/>
            <a:ext cx="2951169" cy="23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t="666" r="-1" b="63097"/>
          <a:stretch/>
        </p:blipFill>
        <p:spPr bwMode="auto">
          <a:xfrm rot="5400000">
            <a:off x="2059967" y="1311061"/>
            <a:ext cx="3332669" cy="248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ndro\Desktop\PICTOGRAMAS CUALITEA 5X5\A a Z\r\a\aplaudi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55" y="4539208"/>
            <a:ext cx="906016" cy="9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759178" y="4353110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95180D-E0D2-49B3-9A02-A1B6B1F179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3183"/>
            <a:ext cx="500244" cy="5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1735" y="557626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85820" y="6627168"/>
            <a:ext cx="78581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Autor pictogramas: 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2"/>
              </a:rPr>
              <a:t>SergioPalao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  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Procedencia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 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3"/>
              </a:rPr>
              <a:t>ARASAAC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(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3"/>
              </a:rPr>
              <a:t>http://catedu.es/arasaac/)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 Licencia: 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4"/>
              </a:rPr>
              <a:t>CC (BY-NC-SA)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59178" y="5445224"/>
            <a:ext cx="189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Escolar2" pitchFamily="2" charset="0"/>
              </a:rPr>
              <a:t>Dormir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759178" y="4353110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r="10472" b="21663"/>
          <a:stretch/>
        </p:blipFill>
        <p:spPr bwMode="auto">
          <a:xfrm>
            <a:off x="2051947" y="793859"/>
            <a:ext cx="5340631" cy="33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Andro\Desktop\PICTOGRAMAS CUALITEA 5X5\A a Z\d\dormir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477455"/>
            <a:ext cx="1054709" cy="10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4EE710-A6D0-453C-84A9-E91349E9C3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3183"/>
            <a:ext cx="500244" cy="5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1735" y="557626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85820" y="6627168"/>
            <a:ext cx="78581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Autor pictogramas: 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2"/>
              </a:rPr>
              <a:t>SergioPalao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  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Procedencia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 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3"/>
              </a:rPr>
              <a:t>ARASAAC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(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3"/>
              </a:rPr>
              <a:t>http://catedu.es/arasaac/)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 Licencia: 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  <a:hlinkClick r:id="rId4"/>
              </a:rPr>
              <a:t>CC (BY-NC-SA)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59178" y="5736568"/>
            <a:ext cx="189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Escolar2" pitchFamily="2" charset="0"/>
              </a:rPr>
              <a:t>Lavar los dientes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759178" y="4353110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5" name="Picture 5" descr="C:\Users\Andro\Desktop\PICTOGRAMAS CUALITEA 5X5\A a Z\c\cepillar los dient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82" y="4397234"/>
            <a:ext cx="1339334" cy="13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01" y="685525"/>
            <a:ext cx="2354885" cy="353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9B554C-3EE5-45D9-B04B-6F405D59CA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3183"/>
            <a:ext cx="500244" cy="5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2"/>
            <a:ext cx="75723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50954" y="1092114"/>
            <a:ext cx="18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Escolar2" pitchFamily="2" charset="0"/>
              </a:rPr>
              <a:t>Soplar</a:t>
            </a:r>
          </a:p>
        </p:txBody>
      </p:sp>
      <p:pic>
        <p:nvPicPr>
          <p:cNvPr id="7" name="Picture 3" descr="C:\Users\Andro\Desktop\PICTOGRAMAS CUALITEA 5X5\A a Z\s\soplar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688" y="-7188"/>
            <a:ext cx="1060529" cy="10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50954" y="0"/>
            <a:ext cx="1800000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04481" y="3080954"/>
            <a:ext cx="189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Escolar2" pitchFamily="2" charset="0"/>
              </a:rPr>
              <a:t>Aplaudir</a:t>
            </a:r>
          </a:p>
        </p:txBody>
      </p:sp>
      <p:pic>
        <p:nvPicPr>
          <p:cNvPr id="10" name="Picture 3" descr="C:\Users\Andro\Desktop\PICTOGRAMAS CUALITEA 5X5\A a Z\r\a\aplaud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8" y="2174938"/>
            <a:ext cx="906016" cy="9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04481" y="1988840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06051" y="3111919"/>
            <a:ext cx="189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Escolar2" pitchFamily="2" charset="0"/>
              </a:rPr>
              <a:t>Dormir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806051" y="2019805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3" descr="C:\Users\Andro\Desktop\PICTOGRAMAS CUALITEA 5X5\A a Z\d\dormir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2" y="2144150"/>
            <a:ext cx="1054709" cy="10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58012" y="5320026"/>
            <a:ext cx="189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Escolar2" pitchFamily="2" charset="0"/>
              </a:rPr>
              <a:t>Lavar los dientes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58012" y="3936568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5" descr="C:\Users\Andro\Desktop\PICTOGRAMAS CUALITEA 5X5\A a Z\c\cepillar los dient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6" y="3980692"/>
            <a:ext cx="1339334" cy="13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5004048" y="159064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004048" y="2085057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004048" y="3986642"/>
            <a:ext cx="1892942" cy="180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5004048" y="1312733"/>
            <a:ext cx="189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Escolar2" pitchFamily="2" charset="0"/>
              </a:rPr>
              <a:t>Uno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016574" y="3231463"/>
            <a:ext cx="189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Escolar2" pitchFamily="2" charset="0"/>
              </a:rPr>
              <a:t>Dos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972766" y="5140311"/>
            <a:ext cx="189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Escolar2" pitchFamily="2" charset="0"/>
              </a:rPr>
              <a:t>Tres</a:t>
            </a:r>
          </a:p>
        </p:txBody>
      </p:sp>
      <p:pic>
        <p:nvPicPr>
          <p:cNvPr id="2052" name="Picture 4" descr="C:\Users\Andro\Desktop\PICTOGRAMAS CUALITEA 5X5\A a Z\u\un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07285"/>
            <a:ext cx="1174535" cy="11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dro\Desktop\PICTOGRAMAS CUALITEA 5X5\A a Z\d\do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24" y="2211004"/>
            <a:ext cx="1020459" cy="10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dro\Desktop\PICTOGRAMAS CUALITEA 5X5\A a Z\t\tr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11" y="4119852"/>
            <a:ext cx="1020459" cy="10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7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76340" y="571480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71472" y="6441455"/>
            <a:ext cx="78581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Autor pictogramas: 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2"/>
              </a:rPr>
              <a:t>SergioPalao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  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Procedencia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: 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3"/>
              </a:rPr>
              <a:t>ARASAAC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(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3"/>
              </a:rPr>
              <a:t>http://catedu.es/arasaac/)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 Licencia: 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4"/>
              </a:rPr>
              <a:t>CC (BY-NC-SA)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4 Rectángulo">
            <a:extLst>
              <a:ext uri="{FF2B5EF4-FFF2-40B4-BE49-F238E27FC236}">
                <a16:creationId xmlns:a16="http://schemas.microsoft.com/office/drawing/2014/main" id="{302ED8C7-A02A-4604-A0C5-6BC035802610}"/>
              </a:ext>
            </a:extLst>
          </p:cNvPr>
          <p:cNvSpPr/>
          <p:nvPr/>
        </p:nvSpPr>
        <p:spPr>
          <a:xfrm>
            <a:off x="566604" y="571480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EDB745C8-A343-4C9A-A5FD-BB7CB6C47E43}"/>
              </a:ext>
            </a:extLst>
          </p:cNvPr>
          <p:cNvSpPr txBox="1"/>
          <p:nvPr/>
        </p:nvSpPr>
        <p:spPr>
          <a:xfrm>
            <a:off x="923957" y="2505018"/>
            <a:ext cx="3144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rgbClr val="75A4AF"/>
                </a:solidFill>
                <a:latin typeface="MV Boli" pitchFamily="2" charset="0"/>
                <a:cs typeface="MV Boli" pitchFamily="2" charset="0"/>
              </a:rPr>
              <a:t>Los cuentos de la estrella azul son una colección de cuentos diseñados para niños con TEA o dificultades en la comunicación. A través de estos cuentos podemos estimular el lenguaje oral, anticipar aspectos importantes de la vida diaria o comprender aspectos concretos de las relaciones sociales.</a:t>
            </a:r>
          </a:p>
          <a:p>
            <a:pPr algn="just"/>
            <a:endParaRPr lang="es-ES" sz="1200" dirty="0">
              <a:solidFill>
                <a:srgbClr val="75A4AF"/>
              </a:solidFill>
              <a:latin typeface="MV Boli" pitchFamily="2" charset="0"/>
              <a:cs typeface="MV Boli" pitchFamily="2" charset="0"/>
            </a:endParaRPr>
          </a:p>
          <a:p>
            <a:pPr algn="just"/>
            <a:r>
              <a:rPr lang="es-ES" sz="1200" dirty="0">
                <a:solidFill>
                  <a:srgbClr val="75A4AF"/>
                </a:solidFill>
                <a:latin typeface="MV Boli" pitchFamily="2" charset="0"/>
                <a:cs typeface="MV Boli" pitchFamily="2" charset="0"/>
              </a:rPr>
              <a:t>Material elaborado por Sandra Casanova para: </a:t>
            </a:r>
          </a:p>
        </p:txBody>
      </p:sp>
      <p:pic>
        <p:nvPicPr>
          <p:cNvPr id="16" name="Picture 4" descr="http://arasaac.org/classes/img/thumbnail.php?i=c2l6ZT0zMDAmcnV0YT0uLi8uLi9yZXBvc2l0b3Jpby9vcmlnaW5hbGVzLzIzNjQucG5n">
            <a:extLst>
              <a:ext uri="{FF2B5EF4-FFF2-40B4-BE49-F238E27FC236}">
                <a16:creationId xmlns:a16="http://schemas.microsoft.com/office/drawing/2014/main" id="{6357C538-6117-459B-8E0D-161A9A88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115616" y="696159"/>
            <a:ext cx="1285884" cy="1285884"/>
          </a:xfrm>
          <a:prstGeom prst="rect">
            <a:avLst/>
          </a:prstGeom>
          <a:noFill/>
        </p:spPr>
      </p:pic>
      <p:sp>
        <p:nvSpPr>
          <p:cNvPr id="17" name="10 CuadroTexto">
            <a:extLst>
              <a:ext uri="{FF2B5EF4-FFF2-40B4-BE49-F238E27FC236}">
                <a16:creationId xmlns:a16="http://schemas.microsoft.com/office/drawing/2014/main" id="{40602A43-001E-40A8-8243-E265E7B31568}"/>
              </a:ext>
            </a:extLst>
          </p:cNvPr>
          <p:cNvSpPr txBox="1"/>
          <p:nvPr/>
        </p:nvSpPr>
        <p:spPr>
          <a:xfrm>
            <a:off x="1044177" y="1490850"/>
            <a:ext cx="2428892" cy="64633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s-ES" b="1" dirty="0">
                <a:solidFill>
                  <a:srgbClr val="75A4AF"/>
                </a:solidFill>
                <a:latin typeface="Bradley Hand ITC" pitchFamily="66" charset="0"/>
              </a:rPr>
              <a:t>Cuentos para estimular el lenguaje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7E94FE4-19A5-4335-9A23-FC5ACFBF1A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82" y="783311"/>
            <a:ext cx="1017037" cy="10170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1FE8ACF-CCE8-4C06-8921-E00D9378AA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73" y="4686869"/>
            <a:ext cx="1358957" cy="1358957"/>
          </a:xfrm>
          <a:prstGeom prst="rect">
            <a:avLst/>
          </a:prstGeom>
        </p:spPr>
      </p:pic>
      <p:sp>
        <p:nvSpPr>
          <p:cNvPr id="20" name="14 CuadroTexto">
            <a:extLst>
              <a:ext uri="{FF2B5EF4-FFF2-40B4-BE49-F238E27FC236}">
                <a16:creationId xmlns:a16="http://schemas.microsoft.com/office/drawing/2014/main" id="{AEA38651-6524-4A24-BAD9-525EE52A576C}"/>
              </a:ext>
            </a:extLst>
          </p:cNvPr>
          <p:cNvSpPr txBox="1"/>
          <p:nvPr/>
        </p:nvSpPr>
        <p:spPr>
          <a:xfrm>
            <a:off x="4362527" y="2540410"/>
            <a:ext cx="3888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Este cuento está diseñado para niñas y niños que comienzan a emitir los primeros sonidos, vocalizaciones y palabras. </a:t>
            </a:r>
          </a:p>
          <a:p>
            <a:pPr lvl="1" algn="just"/>
            <a:endParaRPr lang="es-ES" sz="1200" dirty="0">
              <a:solidFill>
                <a:schemeClr val="bg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lvl="1"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Aconsejamos crear un juego estable viendo el cuento, y usar la estrategia de espera estructurada cuando sea capaz de anticipar la palabra que viene a continuación. </a:t>
            </a:r>
          </a:p>
          <a:p>
            <a:pPr lvl="1" algn="just"/>
            <a:endParaRPr lang="es-ES" sz="1200" dirty="0">
              <a:solidFill>
                <a:schemeClr val="bg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lvl="1"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Esperemos que disfrutéis de los momentos compartidos con su uso.</a:t>
            </a:r>
          </a:p>
          <a:p>
            <a:pPr algn="just"/>
            <a:endParaRPr lang="es-ES" sz="1400" dirty="0">
              <a:solidFill>
                <a:schemeClr val="bg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8104A510-9706-40AA-B77D-02CBE6CC332E}"/>
              </a:ext>
            </a:extLst>
          </p:cNvPr>
          <p:cNvSpPr/>
          <p:nvPr/>
        </p:nvSpPr>
        <p:spPr>
          <a:xfrm>
            <a:off x="3732714" y="4894497"/>
            <a:ext cx="4721520" cy="943703"/>
          </a:xfrm>
          <a:prstGeom prst="roundRect">
            <a:avLst/>
          </a:prstGeom>
          <a:solidFill>
            <a:srgbClr val="75A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400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6C441E-0D51-4969-808E-AB61A3DE9F33}"/>
              </a:ext>
            </a:extLst>
          </p:cNvPr>
          <p:cNvSpPr txBox="1"/>
          <p:nvPr/>
        </p:nvSpPr>
        <p:spPr>
          <a:xfrm>
            <a:off x="4410837" y="490192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te preocupa el desarrollo comunicativo de tu hijo/a, podemos ayudarte de forma presencial y online. Ponte en contacto con nosotras y te contamos: 655659916.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3828AD3-1318-4F62-B4EC-24BAA71F21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56127" r="37400" b="22114"/>
          <a:stretch/>
        </p:blipFill>
        <p:spPr>
          <a:xfrm>
            <a:off x="3850000" y="5072263"/>
            <a:ext cx="560837" cy="54479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C8B4495-EF86-4161-A91C-8CDEF3D0E2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402" t="49091" r="31100" b="40201"/>
          <a:stretch/>
        </p:blipFill>
        <p:spPr>
          <a:xfrm>
            <a:off x="4449016" y="3328438"/>
            <a:ext cx="406637" cy="1814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26A060D-218F-4B3C-B938-4F53F26B96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432" t="29387" r="26375" b="33124"/>
          <a:stretch/>
        </p:blipFill>
        <p:spPr>
          <a:xfrm>
            <a:off x="4470827" y="2559633"/>
            <a:ext cx="363014" cy="34494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26AFD5F-D8DE-4EE7-88CF-FF3C37BD14B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300" t="51093" r="33463" b="27407"/>
          <a:stretch/>
        </p:blipFill>
        <p:spPr>
          <a:xfrm>
            <a:off x="4550774" y="4216889"/>
            <a:ext cx="313196" cy="36999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A886195-A6BE-43A2-8F4B-544C95D386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6341" y="890888"/>
            <a:ext cx="1637423" cy="12280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309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Bradley Hand ITC</vt:lpstr>
      <vt:lpstr>Calibri</vt:lpstr>
      <vt:lpstr>Century Gothic</vt:lpstr>
      <vt:lpstr>Edelfontmed</vt:lpstr>
      <vt:lpstr>Escolar2</vt:lpstr>
      <vt:lpstr>MV Boli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Sandra Otura</cp:lastModifiedBy>
  <cp:revision>82</cp:revision>
  <cp:lastPrinted>2018-04-04T17:45:39Z</cp:lastPrinted>
  <dcterms:created xsi:type="dcterms:W3CDTF">2016-08-30T10:46:52Z</dcterms:created>
  <dcterms:modified xsi:type="dcterms:W3CDTF">2024-02-19T19:33:37Z</dcterms:modified>
</cp:coreProperties>
</file>